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655434" cy="3085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014342"/>
            <a:ext cx="6901180" cy="161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109715"/>
            <a:ext cx="6927215" cy="1139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876415" cy="3505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232272"/>
            <a:ext cx="6836409" cy="2847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922134" cy="2038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442715"/>
            <a:ext cx="7105015" cy="3428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767830" cy="3209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260022"/>
            <a:ext cx="7001509" cy="360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43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842258"/>
            <a:ext cx="6695567" cy="312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7153909" cy="381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223383"/>
            <a:ext cx="6895592" cy="291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997065" cy="250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32147"/>
            <a:ext cx="6898005" cy="400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1261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665602"/>
            <a:ext cx="7070725" cy="3352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494145"/>
            <a:ext cx="6875018" cy="2052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931659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195315"/>
            <a:ext cx="7035800" cy="242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78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518403"/>
            <a:ext cx="6952360" cy="363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65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057907"/>
            <a:ext cx="6895719" cy="3913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447116"/>
            <a:ext cx="5943600" cy="287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8319" y="6790776"/>
            <a:ext cx="6611620" cy="1165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100"/>
              </a:lnSpc>
            </a:pPr>
            <a:r>
              <a:rPr dirty="0" smtClean="0" sz="1600" spc="-10">
                <a:latin typeface="Calibri"/>
                <a:cs typeface="Calibri"/>
              </a:rPr>
              <a:t>Examp</a:t>
            </a:r>
            <a:r>
              <a:rPr dirty="0" smtClean="0" sz="1600" spc="0">
                <a:latin typeface="Calibri"/>
                <a:cs typeface="Calibri"/>
              </a:rPr>
              <a:t>l</a:t>
            </a:r>
            <a:r>
              <a:rPr dirty="0" smtClean="0" sz="1600" spc="-10">
                <a:latin typeface="Calibri"/>
                <a:cs typeface="Calibri"/>
              </a:rPr>
              <a:t>e:</a:t>
            </a:r>
            <a:r>
              <a:rPr dirty="0" smtClean="0" sz="1600" spc="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hybrid</a:t>
            </a:r>
            <a:r>
              <a:rPr dirty="0" smtClean="0" sz="1600" spc="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co</a:t>
            </a:r>
            <a:r>
              <a:rPr dirty="0" smtClean="0" sz="1600" spc="-25">
                <a:latin typeface="Calibri"/>
                <a:cs typeface="Calibri"/>
              </a:rPr>
              <a:t>m</a:t>
            </a:r>
            <a:r>
              <a:rPr dirty="0" smtClean="0" sz="1600" spc="0">
                <a:latin typeface="Calibri"/>
                <a:cs typeface="Calibri"/>
              </a:rPr>
              <a:t>p</a:t>
            </a:r>
            <a:r>
              <a:rPr dirty="0" smtClean="0" sz="1600" spc="-10">
                <a:latin typeface="Calibri"/>
                <a:cs typeface="Calibri"/>
              </a:rPr>
              <a:t>osi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20">
                <a:latin typeface="Calibri"/>
                <a:cs typeface="Calibri"/>
              </a:rPr>
              <a:t>c</a:t>
            </a:r>
            <a:r>
              <a:rPr dirty="0" smtClean="0" sz="1600" spc="-10">
                <a:latin typeface="Calibri"/>
                <a:cs typeface="Calibri"/>
              </a:rPr>
              <a:t>onsis</a:t>
            </a:r>
            <a:r>
              <a:rPr dirty="0" smtClean="0" sz="1600" spc="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s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of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wo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di</a:t>
            </a:r>
            <a:r>
              <a:rPr dirty="0" smtClean="0" sz="1600" spc="0">
                <a:latin typeface="Calibri"/>
                <a:cs typeface="Calibri"/>
              </a:rPr>
              <a:t>f</a:t>
            </a:r>
            <a:r>
              <a:rPr dirty="0" smtClean="0" sz="1600" spc="-10">
                <a:latin typeface="Calibri"/>
                <a:cs typeface="Calibri"/>
              </a:rPr>
              <a:t>fe</a:t>
            </a:r>
            <a:r>
              <a:rPr dirty="0" smtClean="0" sz="1600" spc="-20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ent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ypes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20">
                <a:latin typeface="Calibri"/>
                <a:cs typeface="Calibri"/>
              </a:rPr>
              <a:t>o</a:t>
            </a:r>
            <a:r>
              <a:rPr dirty="0" smtClean="0" sz="1600" spc="-5">
                <a:latin typeface="Calibri"/>
                <a:cs typeface="Calibri"/>
              </a:rPr>
              <a:t>f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5">
                <a:latin typeface="Calibri"/>
                <a:cs typeface="Calibri"/>
              </a:rPr>
              <a:t>f</a:t>
            </a:r>
            <a:r>
              <a:rPr dirty="0" smtClean="0" sz="1600" spc="0">
                <a:latin typeface="Calibri"/>
                <a:cs typeface="Calibri"/>
              </a:rPr>
              <a:t>i</a:t>
            </a:r>
            <a:r>
              <a:rPr dirty="0" smtClean="0" sz="1600" spc="-10">
                <a:latin typeface="Calibri"/>
                <a:cs typeface="Calibri"/>
              </a:rPr>
              <a:t>ber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in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an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epoxy</a:t>
            </a:r>
            <a:r>
              <a:rPr dirty="0" smtClean="0" sz="1600" spc="-10">
                <a:latin typeface="Calibri"/>
                <a:cs typeface="Calibri"/>
              </a:rPr>
              <a:t> ma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5">
                <a:latin typeface="Calibri"/>
                <a:cs typeface="Calibri"/>
              </a:rPr>
              <a:t>ix.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20">
                <a:latin typeface="Calibri"/>
                <a:cs typeface="Calibri"/>
              </a:rPr>
              <a:t>U</a:t>
            </a:r>
            <a:r>
              <a:rPr dirty="0" smtClean="0" sz="1600" spc="-10">
                <a:latin typeface="Calibri"/>
                <a:cs typeface="Calibri"/>
              </a:rPr>
              <a:t>sing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the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p</a:t>
            </a:r>
            <a:r>
              <a:rPr dirty="0" smtClean="0" sz="1600" spc="-20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op</a:t>
            </a:r>
            <a:r>
              <a:rPr dirty="0" smtClean="0" sz="1600" spc="-5">
                <a:latin typeface="Calibri"/>
                <a:cs typeface="Calibri"/>
              </a:rPr>
              <a:t>e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ties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of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the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5">
                <a:latin typeface="Calibri"/>
                <a:cs typeface="Calibri"/>
              </a:rPr>
              <a:t>c</a:t>
            </a:r>
            <a:r>
              <a:rPr dirty="0" smtClean="0" sz="1600" spc="-10">
                <a:latin typeface="Calibri"/>
                <a:cs typeface="Calibri"/>
              </a:rPr>
              <a:t>onstituents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g</a:t>
            </a:r>
            <a:r>
              <a:rPr dirty="0" smtClean="0" sz="1600" spc="0">
                <a:latin typeface="Calibri"/>
                <a:cs typeface="Calibri"/>
              </a:rPr>
              <a:t>i</a:t>
            </a:r>
            <a:r>
              <a:rPr dirty="0" smtClean="0" sz="1600" spc="-10">
                <a:latin typeface="Calibri"/>
                <a:cs typeface="Calibri"/>
              </a:rPr>
              <a:t>ven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below,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5">
                <a:latin typeface="Calibri"/>
                <a:cs typeface="Calibri"/>
              </a:rPr>
              <a:t>d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aw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the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s</a:t>
            </a:r>
            <a:r>
              <a:rPr dirty="0" smtClean="0" sz="1600" spc="0">
                <a:latin typeface="Calibri"/>
                <a:cs typeface="Calibri"/>
              </a:rPr>
              <a:t>t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es</a:t>
            </a:r>
            <a:r>
              <a:rPr dirty="0" smtClean="0" sz="1600" spc="30">
                <a:latin typeface="Calibri"/>
                <a:cs typeface="Calibri"/>
              </a:rPr>
              <a:t>s</a:t>
            </a:r>
            <a:r>
              <a:rPr dirty="0" smtClean="0" sz="1600" spc="-5">
                <a:latin typeface="Calibri"/>
                <a:cs typeface="Calibri"/>
              </a:rPr>
              <a:t>-</a:t>
            </a:r>
            <a:r>
              <a:rPr dirty="0" smtClean="0" sz="1600" spc="-5">
                <a:latin typeface="Calibri"/>
                <a:cs typeface="Calibri"/>
              </a:rPr>
              <a:t> st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0">
                <a:latin typeface="Calibri"/>
                <a:cs typeface="Calibri"/>
              </a:rPr>
              <a:t>i</a:t>
            </a:r>
            <a:r>
              <a:rPr dirty="0" smtClean="0" sz="1600" spc="-10">
                <a:latin typeface="Calibri"/>
                <a:cs typeface="Calibri"/>
              </a:rPr>
              <a:t>n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d</a:t>
            </a:r>
            <a:r>
              <a:rPr dirty="0" smtClean="0" sz="1600" spc="0">
                <a:latin typeface="Calibri"/>
                <a:cs typeface="Calibri"/>
              </a:rPr>
              <a:t>i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-5">
                <a:latin typeface="Calibri"/>
                <a:cs typeface="Calibri"/>
              </a:rPr>
              <a:t>g</a:t>
            </a:r>
            <a:r>
              <a:rPr dirty="0" smtClean="0" sz="1600" spc="-15">
                <a:latin typeface="Calibri"/>
                <a:cs typeface="Calibri"/>
              </a:rPr>
              <a:t>r</a:t>
            </a:r>
            <a:r>
              <a:rPr dirty="0" smtClean="0" sz="1600" spc="-15">
                <a:latin typeface="Calibri"/>
                <a:cs typeface="Calibri"/>
              </a:rPr>
              <a:t>am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for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the</a:t>
            </a:r>
            <a:r>
              <a:rPr dirty="0" smtClean="0" sz="1600" spc="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co</a:t>
            </a:r>
            <a:r>
              <a:rPr dirty="0" smtClean="0" sz="1600" spc="-25">
                <a:latin typeface="Calibri"/>
                <a:cs typeface="Calibri"/>
              </a:rPr>
              <a:t>m</a:t>
            </a:r>
            <a:r>
              <a:rPr dirty="0" smtClean="0" sz="1600" spc="0">
                <a:latin typeface="Calibri"/>
                <a:cs typeface="Calibri"/>
              </a:rPr>
              <a:t>p</a:t>
            </a:r>
            <a:r>
              <a:rPr dirty="0" smtClean="0" sz="1600" spc="-10">
                <a:latin typeface="Calibri"/>
                <a:cs typeface="Calibri"/>
              </a:rPr>
              <a:t>osi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tes</a:t>
            </a:r>
            <a:r>
              <a:rPr dirty="0" smtClean="0" sz="1600" spc="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ed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to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0">
                <a:latin typeface="Calibri"/>
                <a:cs typeface="Calibri"/>
              </a:rPr>
              <a:t>f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0">
                <a:latin typeface="Calibri"/>
                <a:cs typeface="Calibri"/>
              </a:rPr>
              <a:t>i</a:t>
            </a:r>
            <a:r>
              <a:rPr dirty="0" smtClean="0" sz="1600" spc="-10">
                <a:latin typeface="Calibri"/>
                <a:cs typeface="Calibri"/>
              </a:rPr>
              <a:t>lure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in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an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elon</a:t>
            </a:r>
            <a:r>
              <a:rPr dirty="0" smtClean="0" sz="1600" spc="-5">
                <a:latin typeface="Calibri"/>
                <a:cs typeface="Calibri"/>
              </a:rPr>
              <a:t>g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ion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main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ained</a:t>
            </a:r>
            <a:r>
              <a:rPr dirty="0" smtClean="0" sz="1600" spc="-10">
                <a:latin typeface="Calibri"/>
                <a:cs typeface="Calibri"/>
              </a:rPr>
              <a:t> test.</a:t>
            </a:r>
            <a:r>
              <a:rPr dirty="0" smtClean="0" sz="1600" spc="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Assume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0">
                <a:latin typeface="Calibri"/>
                <a:cs typeface="Calibri"/>
              </a:rPr>
              <a:t>l</a:t>
            </a:r>
            <a:r>
              <a:rPr dirty="0" smtClean="0" sz="1600" spc="-5">
                <a:latin typeface="Calibri"/>
                <a:cs typeface="Calibri"/>
              </a:rPr>
              <a:t>l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cons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ituents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5">
                <a:latin typeface="Calibri"/>
                <a:cs typeface="Calibri"/>
              </a:rPr>
              <a:t>f</a:t>
            </a:r>
            <a:r>
              <a:rPr dirty="0" smtClean="0" sz="1600" spc="-5">
                <a:latin typeface="Calibri"/>
                <a:cs typeface="Calibri"/>
              </a:rPr>
              <a:t>a</a:t>
            </a:r>
            <a:r>
              <a:rPr dirty="0" smtClean="0" sz="1600" spc="-15">
                <a:latin typeface="Calibri"/>
                <a:cs typeface="Calibri"/>
              </a:rPr>
              <a:t>i</a:t>
            </a:r>
            <a:r>
              <a:rPr dirty="0" smtClean="0" sz="1600" spc="-5">
                <a:latin typeface="Calibri"/>
                <a:cs typeface="Calibri"/>
              </a:rPr>
              <a:t>l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in</a:t>
            </a:r>
            <a:r>
              <a:rPr dirty="0" smtClean="0" sz="1600" spc="-10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a</a:t>
            </a:r>
            <a:r>
              <a:rPr dirty="0" smtClean="0" sz="1600" spc="-15">
                <a:latin typeface="Calibri"/>
                <a:cs typeface="Calibri"/>
              </a:rPr>
              <a:t> </a:t>
            </a:r>
            <a:r>
              <a:rPr dirty="0" smtClean="0" sz="1600" spc="-10">
                <a:latin typeface="Calibri"/>
                <a:cs typeface="Calibri"/>
              </a:rPr>
              <a:t>bri</a:t>
            </a:r>
            <a:r>
              <a:rPr dirty="0" smtClean="0" sz="1600" spc="-5">
                <a:latin typeface="Calibri"/>
                <a:cs typeface="Calibri"/>
              </a:rPr>
              <a:t>t</a:t>
            </a:r>
            <a:r>
              <a:rPr dirty="0" smtClean="0" sz="1600" spc="-10">
                <a:latin typeface="Calibri"/>
                <a:cs typeface="Calibri"/>
              </a:rPr>
              <a:t>tle</a:t>
            </a:r>
            <a:r>
              <a:rPr dirty="0" smtClean="0" sz="1600" spc="-5">
                <a:latin typeface="Calibri"/>
                <a:cs typeface="Calibri"/>
              </a:rPr>
              <a:t> </a:t>
            </a:r>
            <a:r>
              <a:rPr dirty="0" smtClean="0" sz="1600" spc="-25">
                <a:latin typeface="Calibri"/>
                <a:cs typeface="Calibri"/>
              </a:rPr>
              <a:t>m</a:t>
            </a:r>
            <a:r>
              <a:rPr dirty="0" smtClean="0" sz="1600" spc="-10">
                <a:latin typeface="Calibri"/>
                <a:cs typeface="Calibri"/>
              </a:rPr>
              <a:t>anne</a:t>
            </a:r>
            <a:r>
              <a:rPr dirty="0" smtClean="0" sz="1600" spc="-20">
                <a:latin typeface="Calibri"/>
                <a:cs typeface="Calibri"/>
              </a:rPr>
              <a:t>r</a:t>
            </a:r>
            <a:r>
              <a:rPr dirty="0" smtClean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384" y="928116"/>
            <a:ext cx="6696075" cy="233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3737483"/>
            <a:ext cx="7232014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024370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471927"/>
            <a:ext cx="6771132" cy="365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605016"/>
            <a:ext cx="6943090" cy="1587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743700" cy="306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592323"/>
            <a:ext cx="6883400" cy="2091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163311"/>
            <a:ext cx="6986270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73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1824227"/>
            <a:ext cx="7125334" cy="1599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3576828"/>
            <a:ext cx="6724396" cy="3696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953250" cy="347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567428"/>
            <a:ext cx="7127240" cy="1085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128511"/>
            <a:ext cx="7207377" cy="1024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644005" cy="391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318759"/>
            <a:ext cx="6822440" cy="2971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79"/>
            <a:ext cx="7231380" cy="121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299970"/>
            <a:ext cx="5943600" cy="282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614415"/>
            <a:ext cx="7167880" cy="2509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114540" cy="2819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23258"/>
            <a:ext cx="7157720" cy="2886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585075"/>
            <a:ext cx="5648325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8319" y="5399912"/>
            <a:ext cx="6762750" cy="2796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600" spc="-5">
                <a:latin typeface="Times New Roman"/>
                <a:cs typeface="Times New Roman"/>
              </a:rPr>
              <a:t>q</a:t>
            </a:r>
            <a:r>
              <a:rPr dirty="0" smtClean="0" sz="1600" spc="-10">
                <a:latin typeface="Times New Roman"/>
                <a:cs typeface="Times New Roman"/>
              </a:rPr>
              <a:t>-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5">
                <a:latin typeface="Times New Roman"/>
                <a:cs typeface="Times New Roman"/>
              </a:rPr>
              <a:t>How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ca</a:t>
            </a:r>
            <a:r>
              <a:rPr dirty="0" smtClean="0" sz="1600" spc="0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cula</a:t>
            </a:r>
            <a:r>
              <a:rPr dirty="0" smtClean="0" sz="1600" spc="5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fiber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vol</a:t>
            </a:r>
            <a:r>
              <a:rPr dirty="0" smtClean="0" sz="1600" spc="5">
                <a:latin typeface="Times New Roman"/>
                <a:cs typeface="Times New Roman"/>
              </a:rPr>
              <a:t>u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fra</a:t>
            </a:r>
            <a:r>
              <a:rPr dirty="0" smtClean="0" sz="1600" spc="-5">
                <a:latin typeface="Times New Roman"/>
                <a:cs typeface="Times New Roman"/>
              </a:rPr>
              <a:t>c</a:t>
            </a:r>
            <a:r>
              <a:rPr dirty="0" smtClean="0" sz="1600" spc="-10">
                <a:latin typeface="Times New Roman"/>
                <a:cs typeface="Times New Roman"/>
              </a:rPr>
              <a:t>tion</a:t>
            </a:r>
            <a:r>
              <a:rPr dirty="0" smtClean="0" sz="1600" spc="2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while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aking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posit</a:t>
            </a:r>
            <a:r>
              <a:rPr dirty="0" smtClean="0" sz="1600" spc="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,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he</a:t>
            </a:r>
            <a:r>
              <a:rPr dirty="0" smtClean="0" sz="1600" spc="-10">
                <a:latin typeface="Times New Roman"/>
                <a:cs typeface="Times New Roman"/>
              </a:rPr>
              <a:t> epoxy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and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glass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represent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20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rix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2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ein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orc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2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ent</a:t>
            </a:r>
            <a:r>
              <a:rPr dirty="0" smtClean="0" sz="1600" spc="2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respectively.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</a:t>
            </a:r>
            <a:r>
              <a:rPr dirty="0" smtClean="0" sz="1600" spc="-10">
                <a:latin typeface="Times New Roman"/>
                <a:cs typeface="Times New Roman"/>
              </a:rPr>
              <a:t>iven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10">
                <a:latin typeface="Times New Roman"/>
                <a:cs typeface="Times New Roman"/>
              </a:rPr>
              <a:t> in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o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ation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bel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w</a:t>
            </a:r>
            <a:r>
              <a:rPr dirty="0" smtClean="0" sz="1600" spc="-5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12700" marR="4334510">
              <a:lnSpc>
                <a:spcPct val="162500"/>
              </a:lnSpc>
            </a:pP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old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ze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: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15*16*2.5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c</a:t>
            </a:r>
            <a:r>
              <a:rPr dirty="0" smtClean="0" sz="1600" spc="-15">
                <a:latin typeface="Times New Roman"/>
                <a:cs typeface="Times New Roman"/>
              </a:rPr>
              <a:t>m3</a:t>
            </a:r>
            <a:r>
              <a:rPr dirty="0" smtClean="0" sz="1600" spc="-10">
                <a:latin typeface="Times New Roman"/>
                <a:cs typeface="Times New Roman"/>
              </a:rPr>
              <a:t> wt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fiber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=33.045g</a:t>
            </a:r>
            <a:endParaRPr sz="1600">
              <a:latin typeface="Times New Roman"/>
              <a:cs typeface="Times New Roman"/>
            </a:endParaRPr>
          </a:p>
          <a:p>
            <a:pPr marL="12700" marR="4093845">
              <a:lnSpc>
                <a:spcPts val="3120"/>
              </a:lnSpc>
              <a:spcBef>
                <a:spcPts val="295"/>
              </a:spcBef>
            </a:pPr>
            <a:r>
              <a:rPr dirty="0" smtClean="0" sz="1600" spc="-10">
                <a:latin typeface="Times New Roman"/>
                <a:cs typeface="Times New Roman"/>
              </a:rPr>
              <a:t>density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glass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5">
                <a:latin typeface="Times New Roman"/>
                <a:cs typeface="Times New Roman"/>
              </a:rPr>
              <a:t>i</a:t>
            </a:r>
            <a:r>
              <a:rPr dirty="0" smtClean="0" sz="1600" spc="-20">
                <a:latin typeface="Times New Roman"/>
                <a:cs typeface="Times New Roman"/>
              </a:rPr>
              <a:t>b</a:t>
            </a:r>
            <a:r>
              <a:rPr dirty="0" smtClean="0" sz="1600" spc="-10">
                <a:latin typeface="Times New Roman"/>
                <a:cs typeface="Times New Roman"/>
              </a:rPr>
              <a:t>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=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2.54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g/cc</a:t>
            </a:r>
            <a:r>
              <a:rPr dirty="0" smtClean="0" sz="1600" spc="-5">
                <a:latin typeface="Times New Roman"/>
                <a:cs typeface="Times New Roman"/>
              </a:rPr>
              <a:t> s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5">
                <a:latin typeface="Times New Roman"/>
                <a:cs typeface="Times New Roman"/>
              </a:rPr>
              <a:t>l.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62865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Hence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v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5">
                <a:latin typeface="Times New Roman"/>
                <a:cs typeface="Times New Roman"/>
              </a:rPr>
              <a:t>l</a:t>
            </a:r>
            <a:r>
              <a:rPr dirty="0" smtClean="0" sz="1600" spc="5">
                <a:latin typeface="Times New Roman"/>
                <a:cs typeface="Times New Roman"/>
              </a:rPr>
              <a:t>u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1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old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=15*16</a:t>
            </a:r>
            <a:r>
              <a:rPr dirty="0" smtClean="0" sz="1600" spc="-20">
                <a:latin typeface="Times New Roman"/>
                <a:cs typeface="Times New Roman"/>
              </a:rPr>
              <a:t>*</a:t>
            </a:r>
            <a:r>
              <a:rPr dirty="0" smtClean="0" sz="1600" spc="-10">
                <a:latin typeface="Times New Roman"/>
                <a:cs typeface="Times New Roman"/>
              </a:rPr>
              <a:t>2.</a:t>
            </a:r>
            <a:r>
              <a:rPr dirty="0" smtClean="0" sz="1600" spc="-20">
                <a:latin typeface="Times New Roman"/>
                <a:cs typeface="Times New Roman"/>
              </a:rPr>
              <a:t>5</a:t>
            </a:r>
            <a:r>
              <a:rPr dirty="0" smtClean="0" sz="1600" spc="-10">
                <a:latin typeface="Times New Roman"/>
                <a:cs typeface="Times New Roman"/>
              </a:rPr>
              <a:t>=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62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c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319" y="8720073"/>
            <a:ext cx="319405" cy="40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0416" sz="2400" spc="592">
                <a:latin typeface="Cambria Math"/>
                <a:cs typeface="Cambria Math"/>
              </a:rPr>
              <a:t> </a:t>
            </a:r>
            <a:r>
              <a:rPr dirty="0" smtClean="0" sz="1150" spc="459">
                <a:latin typeface="Cambria Math"/>
                <a:cs typeface="Cambria Math"/>
              </a:rPr>
              <a:t> </a:t>
            </a:r>
            <a:r>
              <a:rPr dirty="0" smtClean="0" sz="1150" spc="580">
                <a:latin typeface="Cambria Math"/>
                <a:cs typeface="Cambria Math"/>
              </a:rPr>
              <a:t> 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0256" y="8621776"/>
            <a:ext cx="155447" cy="0"/>
          </a:xfrm>
          <a:custGeom>
            <a:avLst/>
            <a:gdLst/>
            <a:ahLst/>
            <a:cxnLst/>
            <a:rect l="l" t="t" r="r" b="b"/>
            <a:pathLst>
              <a:path w="155447" h="0">
                <a:moveTo>
                  <a:pt x="0" y="0"/>
                </a:moveTo>
                <a:lnTo>
                  <a:pt x="1554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0292" y="8321802"/>
            <a:ext cx="1258570" cy="545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9710">
              <a:lnSpc>
                <a:spcPts val="1720"/>
              </a:lnSpc>
              <a:tabLst>
                <a:tab pos="640080" algn="l"/>
              </a:tabLst>
            </a:pPr>
            <a:r>
              <a:rPr dirty="0" smtClean="0" sz="1600" spc="825">
                <a:latin typeface="Cambria Math"/>
                <a:cs typeface="Cambria Math"/>
              </a:rPr>
              <a:t> </a:t>
            </a:r>
            <a:r>
              <a:rPr dirty="0" smtClean="0" sz="1600" spc="825">
                <a:latin typeface="Cambria Math"/>
                <a:cs typeface="Cambria Math"/>
              </a:rPr>
              <a:t>	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r>
              <a:rPr dirty="0" smtClean="0" sz="1600" spc="-3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 </a:t>
            </a:r>
            <a:endParaRPr sz="16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92"/>
              </a:spcBef>
            </a:pPr>
            <a:endParaRPr sz="1000"/>
          </a:p>
          <a:p>
            <a:pPr marL="12700">
              <a:lnSpc>
                <a:spcPts val="105"/>
              </a:lnSpc>
              <a:tabLst>
                <a:tab pos="433070" algn="l"/>
              </a:tabLst>
            </a:pP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	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endParaRPr sz="1600">
              <a:latin typeface="Cambria Math"/>
              <a:cs typeface="Cambria Math"/>
            </a:endParaRPr>
          </a:p>
          <a:p>
            <a:pPr marL="238125">
              <a:lnSpc>
                <a:spcPts val="1400"/>
              </a:lnSpc>
              <a:tabLst>
                <a:tab pos="715010" algn="l"/>
              </a:tabLst>
            </a:pPr>
            <a:r>
              <a:rPr dirty="0" smtClean="0" sz="1600" spc="545">
                <a:latin typeface="Cambria Math"/>
                <a:cs typeface="Cambria Math"/>
              </a:rPr>
              <a:t> </a:t>
            </a:r>
            <a:r>
              <a:rPr dirty="0" smtClean="0" sz="1600" spc="545">
                <a:latin typeface="Cambria Math"/>
                <a:cs typeface="Cambria Math"/>
              </a:rPr>
              <a:t>	</a:t>
            </a:r>
            <a:r>
              <a:rPr dirty="0" smtClean="0" sz="1600" spc="530">
                <a:latin typeface="Cambria Math"/>
                <a:cs typeface="Cambria Math"/>
              </a:rPr>
              <a:t> </a:t>
            </a:r>
            <a:r>
              <a:rPr dirty="0" smtClean="0" sz="1600" spc="-30">
                <a:latin typeface="Cambria Math"/>
                <a:cs typeface="Cambria Math"/>
              </a:rPr>
              <a:t> </a:t>
            </a:r>
            <a:r>
              <a:rPr dirty="0" smtClean="0" sz="1600" spc="-80">
                <a:latin typeface="Cambria Math"/>
                <a:cs typeface="Cambria Math"/>
              </a:rPr>
              <a:t> </a:t>
            </a:r>
            <a:r>
              <a:rPr dirty="0" smtClean="0" sz="1600" spc="-3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0830" y="8621776"/>
            <a:ext cx="603504" cy="0"/>
          </a:xfrm>
          <a:custGeom>
            <a:avLst/>
            <a:gdLst/>
            <a:ahLst/>
            <a:cxnLst/>
            <a:rect l="l" t="t" r="r" b="b"/>
            <a:pathLst>
              <a:path w="603504" h="0">
                <a:moveTo>
                  <a:pt x="0" y="0"/>
                </a:moveTo>
                <a:lnTo>
                  <a:pt x="603504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09545" y="8475726"/>
            <a:ext cx="84010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</a:t>
            </a:r>
            <a:r>
              <a:rPr dirty="0" smtClean="0" sz="1600" spc="535">
                <a:latin typeface="Cambria Math"/>
                <a:cs typeface="Cambria Math"/>
              </a:rPr>
              <a:t> </a:t>
            </a:r>
            <a:r>
              <a:rPr dirty="0" smtClean="0" sz="1600" spc="-3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 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319" y="9012122"/>
            <a:ext cx="367792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405">
                <a:latin typeface="Cambria Math"/>
                <a:cs typeface="Cambria Math"/>
              </a:rPr>
              <a:t> </a:t>
            </a:r>
            <a:r>
              <a:rPr dirty="0" smtClean="0" baseline="-16908" sz="1725" spc="1230">
                <a:latin typeface="Cambria Math"/>
                <a:cs typeface="Cambria Math"/>
              </a:rPr>
              <a:t> </a:t>
            </a:r>
            <a:r>
              <a:rPr dirty="0" smtClean="0" baseline="-16908" sz="1725" spc="1230">
                <a:latin typeface="Cambria Math"/>
                <a:cs typeface="Cambria Math"/>
              </a:rPr>
              <a:t> </a:t>
            </a:r>
            <a:r>
              <a:rPr dirty="0" smtClean="0" baseline="-16908" sz="1725" spc="52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490">
                <a:latin typeface="Cambria Math"/>
                <a:cs typeface="Cambria Math"/>
              </a:rPr>
              <a:t> </a:t>
            </a:r>
            <a:r>
              <a:rPr dirty="0" smtClean="0" baseline="-16908" sz="1725" spc="930">
                <a:latin typeface="Cambria Math"/>
                <a:cs typeface="Cambria Math"/>
              </a:rPr>
              <a:t> </a:t>
            </a:r>
            <a:r>
              <a:rPr dirty="0" smtClean="0" baseline="-16908" sz="1725" spc="937">
                <a:latin typeface="Cambria Math"/>
                <a:cs typeface="Cambria Math"/>
              </a:rPr>
              <a:t> </a:t>
            </a:r>
            <a:r>
              <a:rPr dirty="0" smtClean="0" baseline="-16908" sz="1725" spc="472">
                <a:latin typeface="Cambria Math"/>
                <a:cs typeface="Cambria Math"/>
              </a:rPr>
              <a:t>  </a:t>
            </a:r>
            <a:r>
              <a:rPr dirty="0" smtClean="0" baseline="-16908" sz="1725" spc="472">
                <a:latin typeface="Cambria Math"/>
                <a:cs typeface="Cambria Math"/>
              </a:rPr>
              <a:t> </a:t>
            </a:r>
            <a:r>
              <a:rPr dirty="0" smtClean="0" baseline="-16908" sz="1725" spc="-97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395">
                <a:latin typeface="Cambria Math"/>
                <a:cs typeface="Cambria Math"/>
              </a:rPr>
              <a:t> </a:t>
            </a:r>
            <a:r>
              <a:rPr dirty="0" smtClean="0" baseline="-16908" sz="1725" spc="652">
                <a:latin typeface="Cambria Math"/>
                <a:cs typeface="Cambria Math"/>
              </a:rPr>
              <a:t> </a:t>
            </a:r>
            <a:r>
              <a:rPr dirty="0" smtClean="0" baseline="-16908" sz="1725" spc="652">
                <a:latin typeface="Cambria Math"/>
                <a:cs typeface="Cambria Math"/>
              </a:rPr>
              <a:t> </a:t>
            </a:r>
            <a:r>
              <a:rPr dirty="0" smtClean="0" baseline="-16908" sz="1725" spc="52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r>
              <a:rPr dirty="0" smtClean="0" sz="1600" spc="-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r>
              <a:rPr dirty="0" smtClean="0" sz="1600" spc="-3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 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r>
              <a:rPr dirty="0" smtClean="0" sz="1600" spc="-30">
                <a:latin typeface="Cambria Math"/>
                <a:cs typeface="Cambria Math"/>
              </a:rPr>
              <a:t> </a:t>
            </a:r>
            <a:r>
              <a:rPr dirty="0" smtClean="0" sz="1600" spc="-95">
                <a:latin typeface="Cambria Math"/>
                <a:cs typeface="Cambria Math"/>
              </a:rPr>
              <a:t> </a:t>
            </a:r>
            <a:r>
              <a:rPr dirty="0" smtClean="0" sz="1600" spc="-3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 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1088" y="1574419"/>
            <a:ext cx="4619625" cy="370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93952" y="1112011"/>
            <a:ext cx="164591" cy="0"/>
          </a:xfrm>
          <a:custGeom>
            <a:avLst/>
            <a:gdLst/>
            <a:ahLst/>
            <a:cxnLst/>
            <a:rect l="l" t="t" r="r" b="b"/>
            <a:pathLst>
              <a:path w="164591" h="0">
                <a:moveTo>
                  <a:pt x="0" y="0"/>
                </a:moveTo>
                <a:lnTo>
                  <a:pt x="16459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8319" y="1169161"/>
            <a:ext cx="852805" cy="14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</a:tabLst>
            </a:pPr>
            <a:r>
              <a:rPr dirty="0" smtClean="0" sz="1600" spc="325">
                <a:latin typeface="Cambria Math"/>
                <a:cs typeface="Cambria Math"/>
              </a:rPr>
              <a:t> </a:t>
            </a:r>
            <a:r>
              <a:rPr dirty="0" smtClean="0" baseline="-14492" sz="1725" spc="652">
                <a:latin typeface="Cambria Math"/>
                <a:cs typeface="Cambria Math"/>
              </a:rPr>
              <a:t> </a:t>
            </a:r>
            <a:r>
              <a:rPr dirty="0" smtClean="0" baseline="-14492" sz="1725" spc="652">
                <a:latin typeface="Cambria Math"/>
                <a:cs typeface="Cambria Math"/>
              </a:rPr>
              <a:t> </a:t>
            </a:r>
            <a:r>
              <a:rPr dirty="0" smtClean="0" baseline="-14492" sz="1725" spc="52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160">
                <a:latin typeface="Cambria Math"/>
                <a:cs typeface="Cambria Math"/>
              </a:rPr>
              <a:t> </a:t>
            </a:r>
            <a:r>
              <a:rPr dirty="0" smtClean="0" baseline="-38647" sz="1725" spc="592">
                <a:latin typeface="Cambria Math"/>
                <a:cs typeface="Cambria Math"/>
              </a:rPr>
              <a:t> </a:t>
            </a:r>
            <a:r>
              <a:rPr dirty="0" smtClean="0" baseline="-38647" sz="1725" spc="592">
                <a:latin typeface="Cambria Math"/>
                <a:cs typeface="Cambria Math"/>
              </a:rPr>
              <a:t>	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252" y="1035050"/>
            <a:ext cx="184150" cy="66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390">
                <a:latin typeface="Cambria Math"/>
                <a:cs typeface="Cambria Math"/>
              </a:rPr>
              <a:t> </a:t>
            </a:r>
            <a:r>
              <a:rPr dirty="0" smtClean="0" baseline="-14619" sz="1425" spc="585">
                <a:latin typeface="Cambria Math"/>
                <a:cs typeface="Cambria Math"/>
              </a:rPr>
              <a:t> </a:t>
            </a:r>
            <a:endParaRPr baseline="-14619" sz="1425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596" y="1181100"/>
            <a:ext cx="90170" cy="156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295">
                <a:latin typeface="Cambria Math"/>
                <a:cs typeface="Cambria Math"/>
              </a:rPr>
              <a:t> 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969" y="902716"/>
            <a:ext cx="476250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415">
                <a:latin typeface="Cambria Math"/>
                <a:cs typeface="Cambria Math"/>
              </a:rPr>
              <a:t>  </a:t>
            </a:r>
            <a:r>
              <a:rPr dirty="0" smtClean="0" sz="1150" spc="-20">
                <a:latin typeface="Cambria Math"/>
                <a:cs typeface="Cambria Math"/>
              </a:rPr>
              <a:t> </a:t>
            </a:r>
            <a:r>
              <a:rPr dirty="0" smtClean="0" sz="1150" spc="400">
                <a:latin typeface="Cambria Math"/>
                <a:cs typeface="Cambria Math"/>
              </a:rPr>
              <a:t> </a:t>
            </a:r>
            <a:r>
              <a:rPr dirty="0" smtClean="0" sz="1150" spc="409">
                <a:latin typeface="Cambria Math"/>
                <a:cs typeface="Cambria Math"/>
              </a:rPr>
              <a:t> </a:t>
            </a:r>
            <a:r>
              <a:rPr dirty="0" smtClean="0" sz="1150" spc="375">
                <a:latin typeface="Cambria Math"/>
                <a:cs typeface="Cambria Math"/>
              </a:rPr>
              <a:t> 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653" y="1125219"/>
            <a:ext cx="196215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415">
                <a:latin typeface="Cambria Math"/>
                <a:cs typeface="Cambria Math"/>
              </a:rPr>
              <a:t>  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3669" y="1112011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6" h="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15414" y="965961"/>
            <a:ext cx="73787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840">
                <a:latin typeface="Cambria Math"/>
                <a:cs typeface="Cambria Math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0.2</a:t>
            </a:r>
            <a:r>
              <a:rPr dirty="0" smtClean="0" sz="1600" spc="-5">
                <a:latin typeface="Times New Roman"/>
                <a:cs typeface="Times New Roman"/>
              </a:rPr>
              <a:t>0</a:t>
            </a:r>
            <a:r>
              <a:rPr dirty="0" smtClean="0" sz="1600" spc="-10">
                <a:latin typeface="Times New Roman"/>
                <a:cs typeface="Times New Roman"/>
              </a:rPr>
              <a:t>98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19" y="1842261"/>
            <a:ext cx="6593840" cy="1321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get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weig</a:t>
            </a:r>
            <a:r>
              <a:rPr dirty="0" smtClean="0" sz="1600" spc="-5">
                <a:latin typeface="Times New Roman"/>
                <a:cs typeface="Times New Roman"/>
              </a:rPr>
              <a:t>h</a:t>
            </a:r>
            <a:r>
              <a:rPr dirty="0" smtClean="0" sz="1600" spc="-5">
                <a:latin typeface="Times New Roman"/>
                <a:cs typeface="Times New Roman"/>
              </a:rPr>
              <a:t>t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resin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47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600" spc="980">
                <a:latin typeface="Cambria Math"/>
                <a:cs typeface="Cambria Math"/>
              </a:rPr>
              <a:t> </a:t>
            </a:r>
            <a:r>
              <a:rPr dirty="0" smtClean="0" sz="1600" spc="120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100">
                <a:latin typeface="Cambria Math"/>
                <a:cs typeface="Cambria Math"/>
              </a:rPr>
              <a:t> </a:t>
            </a:r>
            <a:r>
              <a:rPr dirty="0" smtClean="0" sz="1600" spc="525">
                <a:latin typeface="Cambria Math"/>
                <a:cs typeface="Cambria Math"/>
              </a:rPr>
              <a:t> </a:t>
            </a:r>
            <a:r>
              <a:rPr dirty="0" smtClean="0" sz="1600" spc="530">
                <a:latin typeface="Cambria Math"/>
                <a:cs typeface="Cambria Math"/>
              </a:rPr>
              <a:t> </a:t>
            </a:r>
            <a:r>
              <a:rPr dirty="0" smtClean="0" sz="1600" spc="135">
                <a:latin typeface="Cambria Math"/>
                <a:cs typeface="Cambria Math"/>
              </a:rPr>
              <a:t> </a:t>
            </a:r>
            <a:r>
              <a:rPr dirty="0" smtClean="0" sz="1600" spc="835">
                <a:latin typeface="Cambria Math"/>
                <a:cs typeface="Cambria Math"/>
              </a:rPr>
              <a:t> </a:t>
            </a:r>
            <a:r>
              <a:rPr dirty="0" smtClean="0" sz="1600" spc="50">
                <a:latin typeface="Cambria Math"/>
                <a:cs typeface="Cambria Math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1.15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*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48.9</a:t>
            </a:r>
            <a:r>
              <a:rPr dirty="0" smtClean="0" sz="1600" spc="-5">
                <a:latin typeface="Times New Roman"/>
                <a:cs typeface="Times New Roman"/>
              </a:rPr>
              <a:t>9</a:t>
            </a:r>
            <a:r>
              <a:rPr dirty="0" smtClean="0" sz="1600" spc="-10">
                <a:latin typeface="Times New Roman"/>
                <a:cs typeface="Times New Roman"/>
              </a:rPr>
              <a:t>=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5</a:t>
            </a:r>
            <a:r>
              <a:rPr dirty="0" smtClean="0" sz="1600" spc="-5">
                <a:latin typeface="Times New Roman"/>
                <a:cs typeface="Times New Roman"/>
              </a:rPr>
              <a:t>6</a:t>
            </a:r>
            <a:r>
              <a:rPr dirty="0" smtClean="0" sz="1600" spc="-20">
                <a:latin typeface="Times New Roman"/>
                <a:cs typeface="Times New Roman"/>
              </a:rPr>
              <a:t>.</a:t>
            </a:r>
            <a:r>
              <a:rPr dirty="0" smtClean="0" sz="1600" spc="-10">
                <a:latin typeface="Times New Roman"/>
                <a:cs typeface="Times New Roman"/>
              </a:rPr>
              <a:t>33g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12700" marR="12700">
              <a:lnSpc>
                <a:spcPct val="1102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This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eans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use</a:t>
            </a:r>
            <a:r>
              <a:rPr dirty="0" smtClean="0" sz="1600" spc="-10">
                <a:latin typeface="Times New Roman"/>
                <a:cs typeface="Times New Roman"/>
              </a:rPr>
              <a:t> 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</a:t>
            </a:r>
            <a:r>
              <a:rPr dirty="0" smtClean="0" sz="1600" spc="-10">
                <a:latin typeface="Times New Roman"/>
                <a:cs typeface="Times New Roman"/>
              </a:rPr>
              <a:t>eight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2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esin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5</a:t>
            </a:r>
            <a:r>
              <a:rPr dirty="0" smtClean="0" sz="1600" spc="-5">
                <a:latin typeface="Times New Roman"/>
                <a:cs typeface="Times New Roman"/>
              </a:rPr>
              <a:t>6</a:t>
            </a:r>
            <a:r>
              <a:rPr dirty="0" smtClean="0" sz="1600" spc="-10">
                <a:latin typeface="Times New Roman"/>
                <a:cs typeface="Times New Roman"/>
              </a:rPr>
              <a:t>.33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when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5">
                <a:latin typeface="Times New Roman"/>
                <a:cs typeface="Times New Roman"/>
              </a:rPr>
              <a:t>i</a:t>
            </a:r>
            <a:r>
              <a:rPr dirty="0" smtClean="0" sz="1600" spc="-20">
                <a:latin typeface="Times New Roman"/>
                <a:cs typeface="Times New Roman"/>
              </a:rPr>
              <a:t>b</a:t>
            </a:r>
            <a:r>
              <a:rPr dirty="0" smtClean="0" sz="1600" spc="-10">
                <a:latin typeface="Times New Roman"/>
                <a:cs typeface="Times New Roman"/>
              </a:rPr>
              <a:t>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weight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3</a:t>
            </a:r>
            <a:r>
              <a:rPr dirty="0" smtClean="0" sz="1600" spc="-5">
                <a:latin typeface="Times New Roman"/>
                <a:cs typeface="Times New Roman"/>
              </a:rPr>
              <a:t>3</a:t>
            </a:r>
            <a:r>
              <a:rPr dirty="0" smtClean="0" sz="1600" spc="-10">
                <a:latin typeface="Times New Roman"/>
                <a:cs typeface="Times New Roman"/>
              </a:rPr>
              <a:t>.0</a:t>
            </a:r>
            <a:r>
              <a:rPr dirty="0" smtClean="0" sz="1600" spc="-5">
                <a:latin typeface="Times New Roman"/>
                <a:cs typeface="Times New Roman"/>
              </a:rPr>
              <a:t>4</a:t>
            </a:r>
            <a:r>
              <a:rPr dirty="0" smtClean="0" sz="1600" spc="-10">
                <a:latin typeface="Times New Roman"/>
                <a:cs typeface="Times New Roman"/>
              </a:rPr>
              <a:t>5</a:t>
            </a:r>
            <a:r>
              <a:rPr dirty="0" smtClean="0" sz="1600" spc="2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well</a:t>
            </a:r>
            <a:r>
              <a:rPr dirty="0" smtClean="0" sz="1600" spc="-10">
                <a:latin typeface="Times New Roman"/>
                <a:cs typeface="Times New Roman"/>
              </a:rPr>
              <a:t> 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use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fiber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v</a:t>
            </a:r>
            <a:r>
              <a:rPr dirty="0" smtClean="0" sz="1600" spc="-10">
                <a:latin typeface="Times New Roman"/>
                <a:cs typeface="Times New Roman"/>
              </a:rPr>
              <a:t>ol</a:t>
            </a:r>
            <a:r>
              <a:rPr dirty="0" smtClean="0" sz="1600" spc="5">
                <a:latin typeface="Times New Roman"/>
                <a:cs typeface="Times New Roman"/>
              </a:rPr>
              <a:t>u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fraction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0.2098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when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old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thic</a:t>
            </a:r>
            <a:r>
              <a:rPr dirty="0" smtClean="0" sz="1600" spc="-5">
                <a:latin typeface="Times New Roman"/>
                <a:cs typeface="Times New Roman"/>
              </a:rPr>
              <a:t>k</a:t>
            </a:r>
            <a:r>
              <a:rPr dirty="0" smtClean="0" sz="1600" spc="-10">
                <a:latin typeface="Times New Roman"/>
                <a:cs typeface="Times New Roman"/>
              </a:rPr>
              <a:t>ness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2.5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384" y="3645408"/>
            <a:ext cx="5943600" cy="463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40384" y="4584572"/>
            <a:ext cx="6967855" cy="3200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40384" y="8260575"/>
            <a:ext cx="7007225" cy="61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704965" cy="3181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62628"/>
            <a:ext cx="5943600" cy="607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347715"/>
            <a:ext cx="6716395" cy="3485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391020" cy="3364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776215"/>
            <a:ext cx="6799580" cy="3180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8432762"/>
            <a:ext cx="5943600" cy="735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897507"/>
            <a:ext cx="6943344" cy="4436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2018-11-18T11:36:50Z</dcterms:created>
  <dcterms:modified xsi:type="dcterms:W3CDTF">2018-11-18T11:36:50Z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